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8" r:id="rId6"/>
    <p:sldId id="259" r:id="rId7"/>
    <p:sldId id="261" r:id="rId8"/>
    <p:sldId id="263" r:id="rId9"/>
    <p:sldId id="279" r:id="rId10"/>
    <p:sldId id="262" r:id="rId11"/>
    <p:sldId id="260" r:id="rId12"/>
    <p:sldId id="264" r:id="rId13"/>
    <p:sldId id="265" r:id="rId14"/>
    <p:sldId id="266" r:id="rId15"/>
    <p:sldId id="267" r:id="rId16"/>
    <p:sldId id="268" r:id="rId17"/>
    <p:sldId id="273" r:id="rId18"/>
    <p:sldId id="272" r:id="rId19"/>
    <p:sldId id="274" r:id="rId20"/>
    <p:sldId id="275" r:id="rId21"/>
    <p:sldId id="269" r:id="rId22"/>
    <p:sldId id="277" r:id="rId23"/>
    <p:sldId id="270" r:id="rId24"/>
    <p:sldId id="271" r:id="rId25"/>
    <p:sldId id="278" r:id="rId26"/>
    <p:sldId id="276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F49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51" autoAdjust="0"/>
    <p:restoredTop sz="90703" autoAdjust="0"/>
  </p:normalViewPr>
  <p:slideViewPr>
    <p:cSldViewPr snapToGrid="0">
      <p:cViewPr varScale="1">
        <p:scale>
          <a:sx n="82" d="100"/>
          <a:sy n="82" d="100"/>
        </p:scale>
        <p:origin x="2168" y="127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3/17/25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3/17/25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6A755-634B-E892-06E0-4D80ABCC0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EA304E-7C33-A4EA-0BF3-99E6965EA4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26FD1-A011-1957-B8D1-C5C06CF66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A0E3C-3332-9A43-30DB-B0DB8E0D0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802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A658D-9163-8410-C364-EDE1C1553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0F283F-CF0A-C2D1-0E39-B8A874F02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50D669-949D-9DA3-F26C-3C63BE48C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B0E3D-9AE5-659C-E8EB-9A7A65CC5F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78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20C6F-A8BB-3AEF-C31B-B6124949D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6DBE5-A992-4AC7-EE4A-06EC43861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2EC12-0FA5-15D4-BC74-AD4C3C645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D61FC-09B5-B041-10DE-927F2F0EAB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09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EAA55-B631-F7D0-4B71-59D827488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50812-D8E8-234A-8740-0ABDD3A44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DF4B3-46DA-DAA1-EA75-118528432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897A0-7B71-D24D-9C07-3D9D0AC93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981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A9963-3E14-BEEB-5995-493C45D8F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36A566-A182-61CD-A2DE-132826F9E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7E61A7-8BED-B28C-D9D7-121324B85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0D390-A2E2-C1F7-26A2-5FF1FD83A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25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367AC-78FC-73BF-80C6-DDF7AA25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EDCA2-DE77-79E3-42EC-7D51F45A9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7B89A1-FDD3-D28B-F230-1868F9467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14C94-3CB0-83F4-BC5B-79A5468133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114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9334C-780B-0CA1-3119-70264053C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7A17A-15EF-170D-4B17-5FD3B070C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6F7D38-D5FF-A157-EB6B-922360FE7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8B292-A22F-A15D-BE7D-D0409B9224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930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062E0-C746-8C0D-EC3C-BC8F63363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58616-AB13-DECE-034F-125187114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EC36C5-EA15-6E27-161E-E00112803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5208D-3F8B-8CB1-895A-22AFB7734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11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70DC2-FF10-5DE0-EEDA-58EA901DB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D9BC7-82AB-90E8-7DAA-3CE47E66B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ABA0B0-A29D-FA3F-50C6-0A78C1C17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3DB17-6603-CD35-243B-D5996ABFC8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522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71004-78B4-E8EE-528C-C266083B3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3B0388-0D11-C50D-D0D5-1F64897CF5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5DFFB-9959-00D0-8E8F-604B372CB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2F051-7DA9-1A8D-1E10-FEE686EF79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77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0DA29-5D90-125B-49A2-E393942D7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E68C94-FE31-7F44-9DA4-6187EDD21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7D0BE7-516E-4294-BD86-6D082C4CB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11308-04FF-04F1-0D37-AE7F8E65A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473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77F14-3481-EEE1-848D-C5E918A35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6C5C2-920E-B62A-8ED4-B34062AA69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B88AC-CC5E-E6AC-9D25-0692845CB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2F69E-9D98-3048-A419-AF2FEFE68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42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D4D35-D79E-1A55-6D70-3AE3A6E7F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8B304-BB0E-48A8-7AC4-FA8241F689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7102E6-C666-00C1-FF79-01EE2A1BA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C6BA8-AA65-95FE-47DE-55C200168B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50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BDFED-41FA-6137-E7EC-59032C07D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61228B-9B5C-2A6C-158D-DA05B936C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5443F5-DE4D-49B9-7146-72F1E43C6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744A5-2CAB-0E23-FF44-2C7954833A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39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EA88C-883D-2F20-E1DF-FF6E3753A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3C79A2-B50C-D29E-1DDA-CFC2CC1926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601AAD-DE55-A0BF-644A-07BE74613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37E1-D8BF-A9DB-2B51-91D05DF078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42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D7A83-8527-2ED3-3F9F-5AEADA1DF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DEE48-D25F-A915-84DA-184F8BC35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1F5EA4-6883-3813-29DC-639A2B1A9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85494-D47D-A46E-089B-00C666BCEC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61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59441-D2A2-3A90-4A96-2DC284EA2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1E82E2-3056-945A-76B2-A29631A65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AC9B9-DA45-621C-F756-6A23D36D3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20E60-3419-1FA0-AF6E-B51D390F1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341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617A8-68FD-331F-5285-88980D731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EDA50-8709-417B-FE7B-224632BC2C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F17BBB-8EF1-8F13-1BFC-85B4CF795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390A8-A6B4-422E-3EA7-80B4031B0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65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059BD-75F9-6F77-51BE-632E51838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CC751-B47D-C222-F911-71904AA6A2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58BBBB-D7C2-B828-4CEF-19653396B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E2F2B-3975-4D9C-CD1C-C79F84E4D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38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C8352-F076-992F-78C0-FF074C0D7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7388C-488D-AB5D-663A-61CAB6DC93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B236DF-A26B-557B-FF41-0E2FF76D5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569D7-E974-A2EF-9E96-F3F920285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330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ED08D-445F-4162-8997-F857ADEC1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B75F16-9B46-E602-539B-015305087E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705B2F-ECB4-C37E-DEE8-9BE2767F2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AD9A8-ACA0-9A1C-1189-AD607FEC4F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408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" TargetMode="External"/><Relationship Id="rId2" Type="http://schemas.openxmlformats.org/officeDocument/2006/relationships/hyperlink" Target="https://arxiv.org/html/2401.14423v4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dair-ai/Prompt-Engineering-Guide?tab=readme-ov-fil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8469" y="3159029"/>
            <a:ext cx="5801422" cy="3200400"/>
          </a:xfrm>
        </p:spPr>
        <p:txBody>
          <a:bodyPr anchor="ctr"/>
          <a:lstStyle/>
          <a:p>
            <a:r>
              <a:rPr lang="en-US" sz="4400" b="1" dirty="0"/>
              <a:t>C4: Prompt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2ED1C-2B5E-F12F-F2D2-431FFB811763}"/>
              </a:ext>
            </a:extLst>
          </p:cNvPr>
          <p:cNvSpPr txBox="1"/>
          <p:nvPr/>
        </p:nvSpPr>
        <p:spPr>
          <a:xfrm>
            <a:off x="14351431" y="8260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0ABE6-7CCD-1B36-6B96-008424859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E0B16-8D3E-53E6-2AFC-EC4F9C3CE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Prompt engineering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052471C-EC13-CEF9-4C83-945331A12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4FC5C-7F45-5229-28DA-E0F5A66B8013}"/>
              </a:ext>
            </a:extLst>
          </p:cNvPr>
          <p:cNvSpPr txBox="1"/>
          <p:nvPr/>
        </p:nvSpPr>
        <p:spPr>
          <a:xfrm>
            <a:off x="471636" y="2319687"/>
            <a:ext cx="7286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“How can I improve my resume for a software engineering job?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Provide tips on structuring each section, suggest key skills to highlight, and mention common mistakes to avoid.”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BD1D4-0C24-E43F-6062-470C8B7C5EFD}"/>
              </a:ext>
            </a:extLst>
          </p:cNvPr>
          <p:cNvSpPr txBox="1"/>
          <p:nvPr/>
        </p:nvSpPr>
        <p:spPr>
          <a:xfrm>
            <a:off x="471636" y="1613356"/>
            <a:ext cx="4282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Instructions + Question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876BFD-6E36-FF4D-4EBB-235BD8C33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878" y="3577931"/>
            <a:ext cx="5119124" cy="328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70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11DE8-7774-A40F-16E5-CA35228A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ADFCF-AAAA-C483-689D-39CD029F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Prompt engineering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FA222F6-28DC-8CFD-FCAF-78532D7E1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9DF221-8DCF-0B83-906D-C563E4336A6E}"/>
              </a:ext>
            </a:extLst>
          </p:cNvPr>
          <p:cNvSpPr txBox="1"/>
          <p:nvPr/>
        </p:nvSpPr>
        <p:spPr>
          <a:xfrm>
            <a:off x="442760" y="2328141"/>
            <a:ext cx="72863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“Given the following information about my professional background, create a well-structured resume highlighting my skills and experience:</a:t>
            </a:r>
            <a:endParaRPr lang="en-US" dirty="0"/>
          </a:p>
          <a:p>
            <a:r>
              <a:rPr lang="en-US" dirty="0"/>
              <a:t>• </a:t>
            </a:r>
            <a:r>
              <a:rPr lang="en-US" i="1" dirty="0"/>
              <a:t>Education: Bachelor’s degree in Computer Science from the University of Barcelona.</a:t>
            </a:r>
            <a:endParaRPr lang="en-US" dirty="0"/>
          </a:p>
          <a:p>
            <a:r>
              <a:rPr lang="en-US" dirty="0"/>
              <a:t>• </a:t>
            </a:r>
            <a:r>
              <a:rPr lang="en-US" i="1" dirty="0"/>
              <a:t>Work experience: 5 years as a software engineer, specializing in backend development and cloud computing.</a:t>
            </a:r>
            <a:endParaRPr lang="en-US" dirty="0"/>
          </a:p>
          <a:p>
            <a:r>
              <a:rPr lang="en-US" dirty="0"/>
              <a:t>• </a:t>
            </a:r>
            <a:r>
              <a:rPr lang="en-US" i="1" dirty="0"/>
              <a:t>Skills: Python, Java, AWS, and database management.</a:t>
            </a:r>
            <a:endParaRPr lang="en-US" dirty="0"/>
          </a:p>
          <a:p>
            <a:r>
              <a:rPr lang="en-US" dirty="0"/>
              <a:t>• </a:t>
            </a:r>
            <a:r>
              <a:rPr lang="en-US" i="1" dirty="0"/>
              <a:t>Projects: Led the migration of a legacy system to a cloud-based architecture, improving performance by 40%.</a:t>
            </a:r>
            <a:endParaRPr lang="en-US" dirty="0"/>
          </a:p>
          <a:p>
            <a:r>
              <a:rPr lang="en-US" dirty="0"/>
              <a:t>• </a:t>
            </a:r>
            <a:r>
              <a:rPr lang="en-US" i="1" dirty="0"/>
              <a:t>Certifications: AWS Certified Solutions Architect.</a:t>
            </a:r>
            <a:r>
              <a:rPr lang="en-US" dirty="0"/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159BB5-A61A-B978-C108-7DC139758477}"/>
              </a:ext>
            </a:extLst>
          </p:cNvPr>
          <p:cNvSpPr txBox="1"/>
          <p:nvPr/>
        </p:nvSpPr>
        <p:spPr>
          <a:xfrm>
            <a:off x="442760" y="1607914"/>
            <a:ext cx="3501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i="0" u="none" strike="noStrike" dirty="0">
                <a:effectLst/>
                <a:latin typeface="var(--headings-font-family)"/>
              </a:rPr>
              <a:t>Instructions + Input</a:t>
            </a:r>
          </a:p>
        </p:txBody>
      </p:sp>
      <p:pic>
        <p:nvPicPr>
          <p:cNvPr id="5" name="Picture 4" descr="A screenshot of a black and white page&#10;&#10;AI-generated content may be incorrect.">
            <a:extLst>
              <a:ext uri="{FF2B5EF4-FFF2-40B4-BE49-F238E27FC236}">
                <a16:creationId xmlns:a16="http://schemas.microsoft.com/office/drawing/2014/main" id="{CFDE0671-F532-42A1-A7DE-881880914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876" y="3476313"/>
            <a:ext cx="5721554" cy="34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29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889BD-8E9B-7E70-6052-06E7F2476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463AF-CCDA-C429-EDF9-31563D5C4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Prompt engineering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7C1D7BF-6B4A-01AD-CEC3-D1B52EE3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90C1C3-51FD-223D-EE62-6BFA1C4ABB08}"/>
              </a:ext>
            </a:extLst>
          </p:cNvPr>
          <p:cNvSpPr txBox="1"/>
          <p:nvPr/>
        </p:nvSpPr>
        <p:spPr>
          <a:xfrm>
            <a:off x="442760" y="2328141"/>
            <a:ext cx="7286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“Here are some basketball players I really admire: Kobe Bryant, Michael Jordan, and Giannis Antetokounmpo. I’m not a big fan of James Harden’s playing style. Based on this, which other players do you think I might enjoy watching?”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6E97A-6329-B3CF-EF2F-D2B3D1BA765E}"/>
              </a:ext>
            </a:extLst>
          </p:cNvPr>
          <p:cNvSpPr txBox="1"/>
          <p:nvPr/>
        </p:nvSpPr>
        <p:spPr>
          <a:xfrm>
            <a:off x="442760" y="1607914"/>
            <a:ext cx="3737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i="0" u="none" strike="noStrike" dirty="0">
                <a:effectLst/>
                <a:latin typeface="var(--headings-font-family)"/>
              </a:rPr>
              <a:t>Question + Examples</a:t>
            </a:r>
          </a:p>
        </p:txBody>
      </p:sp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41F974D-7821-0BA2-308C-23318F243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998" y="4427756"/>
            <a:ext cx="7772400" cy="22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28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ED5C6-91C3-D16C-BD77-F8D2B5741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F670C-0ADE-F90A-31D8-B27FADC2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Prompt engineering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A77B77A-51F4-430D-9A81-DC5709ADE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270461-B4E8-9902-3C5A-A6CBD63BC189}"/>
              </a:ext>
            </a:extLst>
          </p:cNvPr>
          <p:cNvSpPr txBox="1"/>
          <p:nvPr/>
        </p:nvSpPr>
        <p:spPr>
          <a:xfrm>
            <a:off x="895148" y="2693901"/>
            <a:ext cx="72863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</a:t>
            </a:r>
            <a:r>
              <a:rPr lang="en-US" b="1" dirty="0"/>
              <a:t>Lack of Memory:</a:t>
            </a:r>
            <a:r>
              <a:rPr lang="en-US" dirty="0"/>
              <a:t> LLMs don’t retain past interactions, requiring external systems for context management.</a:t>
            </a:r>
          </a:p>
          <a:p>
            <a:r>
              <a:rPr lang="en-US" dirty="0"/>
              <a:t>• </a:t>
            </a:r>
            <a:r>
              <a:rPr lang="en-US" b="1" dirty="0"/>
              <a:t>Variability in Responses:</a:t>
            </a:r>
            <a:r>
              <a:rPr lang="en-US" dirty="0"/>
              <a:t> Due to their probabilistic nature, LLMs may generate different answers to the same prompt.</a:t>
            </a:r>
          </a:p>
          <a:p>
            <a:r>
              <a:rPr lang="en-US" dirty="0"/>
              <a:t>• </a:t>
            </a:r>
            <a:r>
              <a:rPr lang="en-US" b="1" dirty="0"/>
              <a:t>Outdated Knowledge:</a:t>
            </a:r>
            <a:r>
              <a:rPr lang="en-US" dirty="0"/>
              <a:t> LLMs rely on pre-trained data and lack real-time updates.</a:t>
            </a:r>
          </a:p>
          <a:p>
            <a:r>
              <a:rPr lang="en-US" dirty="0"/>
              <a:t>• </a:t>
            </a:r>
            <a:r>
              <a:rPr lang="en-US" b="1" dirty="0"/>
              <a:t>Hallucination Risk:</a:t>
            </a:r>
            <a:r>
              <a:rPr lang="en-US" dirty="0"/>
              <a:t> They can produce convincing but incorrect information.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12F1B-F510-0510-7231-A4F8B85C2094}"/>
              </a:ext>
            </a:extLst>
          </p:cNvPr>
          <p:cNvSpPr txBox="1"/>
          <p:nvPr/>
        </p:nvSpPr>
        <p:spPr>
          <a:xfrm>
            <a:off x="895148" y="1957886"/>
            <a:ext cx="6686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i="0" u="none" strike="noStrike" dirty="0">
                <a:effectLst/>
                <a:latin typeface="var(--headings-font-family)"/>
              </a:rPr>
              <a:t>Limitations of LLMs and plain prompts</a:t>
            </a:r>
          </a:p>
        </p:txBody>
      </p:sp>
    </p:spTree>
    <p:extLst>
      <p:ext uri="{BB962C8B-B14F-4D97-AF65-F5344CB8AC3E}">
        <p14:creationId xmlns:p14="http://schemas.microsoft.com/office/powerpoint/2010/main" val="2672999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08535-AEB6-09F4-6674-FB6BECF0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725D0-3FD4-E52C-B4B8-EA219A457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Prompt engineering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4793B89-FA42-957B-75F2-BF6F99123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61DEF9-862C-9028-9F4F-BD0F7D4088D0}"/>
              </a:ext>
            </a:extLst>
          </p:cNvPr>
          <p:cNvSpPr txBox="1"/>
          <p:nvPr/>
        </p:nvSpPr>
        <p:spPr>
          <a:xfrm>
            <a:off x="895148" y="1957886"/>
            <a:ext cx="3344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i="0" u="none" strike="noStrike" dirty="0">
                <a:effectLst/>
                <a:latin typeface="var(--headings-font-family)"/>
              </a:rPr>
              <a:t>Few shots strategy</a:t>
            </a:r>
          </a:p>
        </p:txBody>
      </p:sp>
      <p:pic>
        <p:nvPicPr>
          <p:cNvPr id="5" name="Picture 4" descr="A diagram of a model&#10;&#10;AI-generated content may be incorrect.">
            <a:extLst>
              <a:ext uri="{FF2B5EF4-FFF2-40B4-BE49-F238E27FC236}">
                <a16:creationId xmlns:a16="http://schemas.microsoft.com/office/drawing/2014/main" id="{73AE59D0-CEBA-7151-8E4D-559A92FE9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48" y="2703835"/>
            <a:ext cx="7772400" cy="2127262"/>
          </a:xfrm>
          <a:prstGeom prst="rect">
            <a:avLst/>
          </a:prstGeom>
        </p:spPr>
      </p:pic>
      <p:pic>
        <p:nvPicPr>
          <p:cNvPr id="4" name="Picture 3" descr="A purple circle with black text&#10;&#10;AI-generated content may be incorrect.">
            <a:extLst>
              <a:ext uri="{FF2B5EF4-FFF2-40B4-BE49-F238E27FC236}">
                <a16:creationId xmlns:a16="http://schemas.microsoft.com/office/drawing/2014/main" id="{9CB48243-3417-C513-9E5A-58E78EC98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109" y="4800373"/>
            <a:ext cx="7772400" cy="15559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CE4FF1-43BA-4111-E810-2DE9D93CC1EA}"/>
              </a:ext>
            </a:extLst>
          </p:cNvPr>
          <p:cNvCxnSpPr/>
          <p:nvPr/>
        </p:nvCxnSpPr>
        <p:spPr>
          <a:xfrm>
            <a:off x="6420051" y="4523874"/>
            <a:ext cx="3320715" cy="18324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401BF1-4C2C-A400-3FD8-B3E351480F8A}"/>
              </a:ext>
            </a:extLst>
          </p:cNvPr>
          <p:cNvCxnSpPr/>
          <p:nvPr/>
        </p:nvCxnSpPr>
        <p:spPr>
          <a:xfrm flipV="1">
            <a:off x="6323798" y="4523874"/>
            <a:ext cx="3012707" cy="19154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70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01223-3084-5B84-82B4-B5C2EAF5C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647F-3863-BD37-BA35-43BAF5830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Prompt engineering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D8D805D-CC62-BDE1-DE72-18BEF3F8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3542F-54FB-B4E6-5569-01E4B446EB1E}"/>
              </a:ext>
            </a:extLst>
          </p:cNvPr>
          <p:cNvSpPr txBox="1"/>
          <p:nvPr/>
        </p:nvSpPr>
        <p:spPr>
          <a:xfrm>
            <a:off x="895148" y="1957886"/>
            <a:ext cx="3344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i="0" u="none" strike="noStrike" dirty="0">
                <a:effectLst/>
                <a:latin typeface="var(--headings-font-family)"/>
              </a:rPr>
              <a:t>Few shots strategy</a:t>
            </a:r>
          </a:p>
        </p:txBody>
      </p:sp>
      <p:pic>
        <p:nvPicPr>
          <p:cNvPr id="8" name="Picture 7" descr="A diagram of a model&#10;&#10;AI-generated content may be incorrect.">
            <a:extLst>
              <a:ext uri="{FF2B5EF4-FFF2-40B4-BE49-F238E27FC236}">
                <a16:creationId xmlns:a16="http://schemas.microsoft.com/office/drawing/2014/main" id="{F2D0E864-F776-DFD6-EB69-5C7B49D1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48" y="2721757"/>
            <a:ext cx="7772400" cy="288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98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BBA22-2282-9165-A86B-D8350765B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2DE66-579B-171D-8363-C1B47830F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Prompt engineering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D6E579B-F1CD-CD98-D268-BFF8F22F3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84A4E-8872-EBA7-2F55-BF7EC8B8630F}"/>
              </a:ext>
            </a:extLst>
          </p:cNvPr>
          <p:cNvSpPr txBox="1"/>
          <p:nvPr/>
        </p:nvSpPr>
        <p:spPr>
          <a:xfrm>
            <a:off x="895148" y="1957886"/>
            <a:ext cx="3344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i="0" u="none" strike="noStrike" dirty="0">
                <a:effectLst/>
                <a:latin typeface="var(--headings-font-family)"/>
              </a:rPr>
              <a:t>Few shots strategy</a:t>
            </a:r>
          </a:p>
        </p:txBody>
      </p:sp>
      <p:pic>
        <p:nvPicPr>
          <p:cNvPr id="4" name="Picture 3" descr="A diagram of a model&#10;&#10;AI-generated content may be incorrect.">
            <a:extLst>
              <a:ext uri="{FF2B5EF4-FFF2-40B4-BE49-F238E27FC236}">
                <a16:creationId xmlns:a16="http://schemas.microsoft.com/office/drawing/2014/main" id="{0A142B0A-5726-EA9F-E23B-DC8E5F275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48" y="2848094"/>
            <a:ext cx="7772400" cy="328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81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7C017-4982-BB02-EC0F-DEBE685DA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CB31-76A3-B943-8B5B-58FD99F87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Prompt engineering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566B9FB-9766-D7CD-2B1D-8B5FC91F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69688-4EEE-CF84-A4A6-5924FC6535BC}"/>
              </a:ext>
            </a:extLst>
          </p:cNvPr>
          <p:cNvSpPr txBox="1"/>
          <p:nvPr/>
        </p:nvSpPr>
        <p:spPr>
          <a:xfrm>
            <a:off x="895148" y="1957886"/>
            <a:ext cx="3344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i="0" u="none" strike="noStrike" dirty="0">
                <a:effectLst/>
                <a:latin typeface="var(--headings-font-family)"/>
              </a:rPr>
              <a:t>Few shots strategy</a:t>
            </a:r>
          </a:p>
        </p:txBody>
      </p:sp>
      <p:pic>
        <p:nvPicPr>
          <p:cNvPr id="5" name="Picture 4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48B6CEDD-678D-86F9-C69D-87CDC1CAF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48" y="2826556"/>
            <a:ext cx="7772400" cy="314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3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2E914-6966-03EB-73A8-266C08399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DA42-0CFB-E3FF-C6CC-D4E015FB7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Prompt engineering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A43E30-60C7-7E19-8F56-EB6FB492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7C5AC-6B6D-5B58-17CD-5C742C55B1A9}"/>
              </a:ext>
            </a:extLst>
          </p:cNvPr>
          <p:cNvSpPr txBox="1"/>
          <p:nvPr/>
        </p:nvSpPr>
        <p:spPr>
          <a:xfrm>
            <a:off x="442761" y="2328141"/>
            <a:ext cx="60831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b="1" dirty="0"/>
              <a:t>Self-Prompting</a:t>
            </a:r>
            <a:r>
              <a:rPr lang="en-US" dirty="0"/>
              <a:t> – The model is instructed to </a:t>
            </a:r>
            <a:r>
              <a:rPr lang="en-US" b="1" dirty="0"/>
              <a:t>generate its own prompt</a:t>
            </a:r>
            <a:r>
              <a:rPr lang="en-US" dirty="0"/>
              <a:t> before answering.</a:t>
            </a:r>
          </a:p>
          <a:p>
            <a:r>
              <a:rPr lang="en-US" dirty="0"/>
              <a:t>• Example: “Before solving, generate the best possible prompt to approach this problem.”</a:t>
            </a:r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b="1" dirty="0"/>
              <a:t>Prompt Optimization</a:t>
            </a:r>
            <a:r>
              <a:rPr lang="en-US" dirty="0"/>
              <a:t> – The model </a:t>
            </a:r>
            <a:r>
              <a:rPr lang="en-US" b="1" dirty="0"/>
              <a:t>refines or rephrases</a:t>
            </a:r>
            <a:r>
              <a:rPr lang="en-US" dirty="0"/>
              <a:t> the initial prompt to improve clarity and accuracy.</a:t>
            </a:r>
          </a:p>
          <a:p>
            <a:endParaRPr lang="en-US" dirty="0"/>
          </a:p>
          <a:p>
            <a:r>
              <a:rPr lang="en-US" dirty="0"/>
              <a:t>3. </a:t>
            </a:r>
            <a:r>
              <a:rPr lang="en-US" b="1" dirty="0"/>
              <a:t>Self-Reflection &amp; Evaluation</a:t>
            </a:r>
            <a:r>
              <a:rPr lang="en-US" dirty="0"/>
              <a:t> – The model </a:t>
            </a:r>
            <a:r>
              <a:rPr lang="en-US" b="1" dirty="0"/>
              <a:t>evaluates its own response</a:t>
            </a:r>
            <a:r>
              <a:rPr lang="en-US" dirty="0"/>
              <a:t> and iterates if needed.</a:t>
            </a:r>
          </a:p>
          <a:p>
            <a:endParaRPr lang="en-US" dirty="0"/>
          </a:p>
          <a:p>
            <a:r>
              <a:rPr lang="en-US" dirty="0"/>
              <a:t>• Example: “Did my answer fully address the question? If not, refine the prompt and try again.”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A61CF-D5EC-BD94-C704-B32CDE8A7A6C}"/>
              </a:ext>
            </a:extLst>
          </p:cNvPr>
          <p:cNvSpPr txBox="1"/>
          <p:nvPr/>
        </p:nvSpPr>
        <p:spPr>
          <a:xfrm>
            <a:off x="442760" y="1592126"/>
            <a:ext cx="2971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i="0" u="none" strike="noStrike" dirty="0">
                <a:effectLst/>
                <a:latin typeface="var(--headings-font-family)"/>
              </a:rPr>
              <a:t>Meta prompting</a:t>
            </a:r>
          </a:p>
        </p:txBody>
      </p:sp>
      <p:pic>
        <p:nvPicPr>
          <p:cNvPr id="12" name="Picture 11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B854E823-8E7A-D331-1DCE-321A3D45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884513"/>
            <a:ext cx="54864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56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6D0DA-7624-0821-B518-32A7EBB61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F50C-BABC-C4CA-5758-A147D54B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Prompt engineering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A9AE2A8-9C81-5B8B-7E3E-BCBB0D37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1D2FB-9033-E7E0-179A-477EC0EDE3A4}"/>
              </a:ext>
            </a:extLst>
          </p:cNvPr>
          <p:cNvSpPr txBox="1"/>
          <p:nvPr/>
        </p:nvSpPr>
        <p:spPr>
          <a:xfrm>
            <a:off x="442760" y="2328141"/>
            <a:ext cx="72863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  <a:r>
              <a:rPr lang="en-US" b="1" dirty="0" err="1"/>
              <a:t>original_question</a:t>
            </a:r>
            <a:r>
              <a:rPr lang="en-US" dirty="0"/>
              <a:t>&gt;? </a:t>
            </a:r>
          </a:p>
          <a:p>
            <a:endParaRPr lang="en-US" dirty="0"/>
          </a:p>
          <a:p>
            <a:r>
              <a:rPr lang="en-US" dirty="0"/>
              <a:t>Use this format: </a:t>
            </a:r>
          </a:p>
          <a:p>
            <a:r>
              <a:rPr lang="en-US" dirty="0"/>
              <a:t>Q: &lt;</a:t>
            </a:r>
            <a:r>
              <a:rPr lang="en-US" b="1" dirty="0" err="1"/>
              <a:t>repeat_question</a:t>
            </a:r>
            <a:r>
              <a:rPr lang="en-US" dirty="0"/>
              <a:t>&gt; </a:t>
            </a:r>
          </a:p>
          <a:p>
            <a:r>
              <a:rPr lang="en-US" dirty="0"/>
              <a:t>A: Lets think step by step. &lt;</a:t>
            </a:r>
            <a:r>
              <a:rPr lang="en-US" b="1" dirty="0" err="1"/>
              <a:t>give_reasonin</a:t>
            </a:r>
            <a:r>
              <a:rPr lang="en-US" dirty="0" err="1"/>
              <a:t>g</a:t>
            </a:r>
            <a:r>
              <a:rPr lang="en-US" dirty="0"/>
              <a:t>&gt; </a:t>
            </a:r>
          </a:p>
          <a:p>
            <a:endParaRPr lang="en-US" dirty="0"/>
          </a:p>
          <a:p>
            <a:r>
              <a:rPr lang="en-US" dirty="0"/>
              <a:t>Therefore, the answer is &lt;</a:t>
            </a:r>
            <a:r>
              <a:rPr lang="en-US" b="1" dirty="0" err="1"/>
              <a:t>final_answer</a:t>
            </a:r>
            <a:r>
              <a:rPr lang="en-US" dirty="0"/>
              <a:t>&gt;.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EE0C9-93D0-C12B-7063-BC83AF242EBA}"/>
              </a:ext>
            </a:extLst>
          </p:cNvPr>
          <p:cNvSpPr txBox="1"/>
          <p:nvPr/>
        </p:nvSpPr>
        <p:spPr>
          <a:xfrm>
            <a:off x="442760" y="1592126"/>
            <a:ext cx="4920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i="0" u="none" strike="noStrike" dirty="0">
                <a:effectLst/>
                <a:latin typeface="var(--headings-font-family)"/>
              </a:rPr>
              <a:t>Chain of thought prompting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B66C12-5A85-4868-E73D-86BC76577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111" y="2534767"/>
            <a:ext cx="6672259" cy="32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0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Generative ai development lifecycle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6CDDF60C-64A3-CFA9-9835-990902433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32" y="2099175"/>
            <a:ext cx="8211954" cy="31672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27A3B8-459F-AAF5-4274-E5645ECE0373}"/>
              </a:ext>
            </a:extLst>
          </p:cNvPr>
          <p:cNvSpPr/>
          <p:nvPr/>
        </p:nvSpPr>
        <p:spPr>
          <a:xfrm>
            <a:off x="1345932" y="2099175"/>
            <a:ext cx="1761423" cy="3290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EE7FD-8F8C-D8A8-187E-B920974BB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A9FE-923A-A364-5867-A81368FF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Prompt engineering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B277EB-D76B-B680-4FCF-FE50ADECA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8BF76-724B-F85C-8139-92BE8AF917D0}"/>
              </a:ext>
            </a:extLst>
          </p:cNvPr>
          <p:cNvSpPr txBox="1"/>
          <p:nvPr/>
        </p:nvSpPr>
        <p:spPr>
          <a:xfrm>
            <a:off x="442760" y="1592126"/>
            <a:ext cx="4476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i="0" u="none" strike="noStrike" dirty="0">
                <a:effectLst/>
                <a:latin typeface="ui-sans-serif"/>
              </a:rPr>
              <a:t>Zero-shot COT Prompting</a:t>
            </a:r>
          </a:p>
        </p:txBody>
      </p:sp>
      <p:pic>
        <p:nvPicPr>
          <p:cNvPr id="9" name="Picture 8" descr="A group of text boxes&#10;&#10;AI-generated content may be incorrect.">
            <a:extLst>
              <a:ext uri="{FF2B5EF4-FFF2-40B4-BE49-F238E27FC236}">
                <a16:creationId xmlns:a16="http://schemas.microsoft.com/office/drawing/2014/main" id="{32849A26-DC44-55B3-E62B-454A80AC7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60" y="2328140"/>
            <a:ext cx="7477893" cy="39743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7875D9-D3EC-3AB4-2545-0D77A69F13AA}"/>
              </a:ext>
            </a:extLst>
          </p:cNvPr>
          <p:cNvSpPr/>
          <p:nvPr/>
        </p:nvSpPr>
        <p:spPr>
          <a:xfrm>
            <a:off x="4196615" y="5399773"/>
            <a:ext cx="1899385" cy="336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103CF5-28BE-CBD9-E0F2-E2FC560DA9F3}"/>
              </a:ext>
            </a:extLst>
          </p:cNvPr>
          <p:cNvCxnSpPr/>
          <p:nvPr/>
        </p:nvCxnSpPr>
        <p:spPr>
          <a:xfrm flipH="1">
            <a:off x="6096000" y="4966636"/>
            <a:ext cx="3134627" cy="59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4AD490-EB15-2A98-0905-4E1AE69A3501}"/>
              </a:ext>
            </a:extLst>
          </p:cNvPr>
          <p:cNvSpPr txBox="1"/>
          <p:nvPr/>
        </p:nvSpPr>
        <p:spPr>
          <a:xfrm>
            <a:off x="9230627" y="4781970"/>
            <a:ext cx="103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”please”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E72B3F-5D63-0688-ADDF-384139BCAB40}"/>
              </a:ext>
            </a:extLst>
          </p:cNvPr>
          <p:cNvSpPr txBox="1"/>
          <p:nvPr/>
        </p:nvSpPr>
        <p:spPr>
          <a:xfrm>
            <a:off x="10106526" y="6002472"/>
            <a:ext cx="1900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(works with large models)</a:t>
            </a:r>
          </a:p>
        </p:txBody>
      </p:sp>
    </p:spTree>
    <p:extLst>
      <p:ext uri="{BB962C8B-B14F-4D97-AF65-F5344CB8AC3E}">
        <p14:creationId xmlns:p14="http://schemas.microsoft.com/office/powerpoint/2010/main" val="3520580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D4A94-1736-0BE4-0D9D-686ADF314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1BCA-F6F3-DD6C-9E04-D4853C80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Prompt engineering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22BD021-2532-1A02-F86B-BCCE11E1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D9EF5-FB73-35DB-3DC9-7E22CEF2284A}"/>
              </a:ext>
            </a:extLst>
          </p:cNvPr>
          <p:cNvSpPr txBox="1"/>
          <p:nvPr/>
        </p:nvSpPr>
        <p:spPr>
          <a:xfrm>
            <a:off x="442760" y="1592126"/>
            <a:ext cx="696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i="0" u="none" strike="noStrike" dirty="0">
                <a:effectLst/>
                <a:latin typeface="ui-sans-serif"/>
              </a:rPr>
              <a:t>Automatic Chain-of-Thought (Auto-</a:t>
            </a:r>
            <a:r>
              <a:rPr lang="en-US" sz="3200" b="1" i="0" u="none" strike="noStrike" dirty="0" err="1">
                <a:effectLst/>
                <a:latin typeface="ui-sans-serif"/>
              </a:rPr>
              <a:t>CoT</a:t>
            </a:r>
            <a:r>
              <a:rPr lang="en-US" sz="3200" b="1" i="0" u="none" strike="noStrike" dirty="0">
                <a:effectLst/>
                <a:latin typeface="ui-sans-serif"/>
              </a:rPr>
              <a:t>)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DA5DA8F-88A5-D835-FC79-788D0FDB9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60" y="2176901"/>
            <a:ext cx="7772400" cy="4230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0661B9-7001-61B6-BD13-F8BF14B8AD14}"/>
              </a:ext>
            </a:extLst>
          </p:cNvPr>
          <p:cNvSpPr txBox="1"/>
          <p:nvPr/>
        </p:nvSpPr>
        <p:spPr>
          <a:xfrm>
            <a:off x="8373979" y="2861192"/>
            <a:ext cx="3657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Question Clustering</a:t>
            </a:r>
            <a:r>
              <a:rPr lang="en-US" dirty="0"/>
              <a:t> – Group similar questions from the dataset into clusters.</a:t>
            </a:r>
          </a:p>
          <a:p>
            <a:endParaRPr lang="en-US" dirty="0"/>
          </a:p>
          <a:p>
            <a:r>
              <a:rPr lang="en-US" b="1" dirty="0"/>
              <a:t>2. Demonstration Sampling –</a:t>
            </a:r>
          </a:p>
          <a:p>
            <a:endParaRPr lang="en-US" b="1" dirty="0"/>
          </a:p>
          <a:p>
            <a:r>
              <a:rPr lang="en-US" b="1" dirty="0"/>
              <a:t> </a:t>
            </a:r>
            <a:r>
              <a:rPr lang="en-US" dirty="0"/>
              <a:t>Select a representative question from each cluster and generate a reasoning chain using Zero-Shot-</a:t>
            </a:r>
            <a:r>
              <a:rPr lang="en-US" dirty="0" err="1"/>
              <a:t>CoT</a:t>
            </a:r>
            <a:r>
              <a:rPr lang="en-US" dirty="0"/>
              <a:t> with heuristics.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62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269CF-0801-B2E3-5CF3-82BE8B9D8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CF87-BF26-2280-F3E0-82198751D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Prompt engineering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9F44752-6A22-C7F3-86E6-FFD7D8F69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06498-38E9-1028-E54E-466D047B1216}"/>
              </a:ext>
            </a:extLst>
          </p:cNvPr>
          <p:cNvSpPr txBox="1"/>
          <p:nvPr/>
        </p:nvSpPr>
        <p:spPr>
          <a:xfrm>
            <a:off x="442760" y="1592126"/>
            <a:ext cx="2920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i="0" u="none" strike="noStrike" dirty="0">
                <a:effectLst/>
                <a:latin typeface="ui-sans-serif"/>
              </a:rPr>
              <a:t>Self-Consistency</a:t>
            </a:r>
          </a:p>
        </p:txBody>
      </p:sp>
      <p:pic>
        <p:nvPicPr>
          <p:cNvPr id="6" name="Picture 5" descr="A diagram of a language model&#10;&#10;AI-generated content may be incorrect.">
            <a:extLst>
              <a:ext uri="{FF2B5EF4-FFF2-40B4-BE49-F238E27FC236}">
                <a16:creationId xmlns:a16="http://schemas.microsoft.com/office/drawing/2014/main" id="{BD6388BC-4FD4-8760-057B-29F9DF856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03" y="2861192"/>
            <a:ext cx="7772400" cy="272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49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4C51F-13E8-3A5C-594E-16D37B89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7E7A-1379-041F-8F80-1A40D0E5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Prompt engineering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14BEEC5-CB3E-40B8-2F24-94C674D20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3D5AC-7B5F-BD64-954A-BC0E845D0FE4}"/>
              </a:ext>
            </a:extLst>
          </p:cNvPr>
          <p:cNvSpPr txBox="1"/>
          <p:nvPr/>
        </p:nvSpPr>
        <p:spPr>
          <a:xfrm>
            <a:off x="442760" y="1592126"/>
            <a:ext cx="3981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i="0" u="none" strike="noStrike" dirty="0">
                <a:effectLst/>
                <a:latin typeface="ui-sans-serif"/>
              </a:rPr>
              <a:t>Tree of Thoughts (</a:t>
            </a:r>
            <a:r>
              <a:rPr lang="en-US" sz="3200" b="1" i="0" u="none" strike="noStrike" dirty="0" err="1">
                <a:effectLst/>
                <a:latin typeface="ui-sans-serif"/>
              </a:rPr>
              <a:t>ToT</a:t>
            </a:r>
            <a:r>
              <a:rPr lang="en-US" sz="3200" b="1" i="0" u="none" strike="noStrike" dirty="0">
                <a:effectLst/>
                <a:latin typeface="ui-sans-serif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AC5830-B9E6-2D58-38C4-B0C32E956E09}"/>
              </a:ext>
            </a:extLst>
          </p:cNvPr>
          <p:cNvSpPr txBox="1"/>
          <p:nvPr/>
        </p:nvSpPr>
        <p:spPr>
          <a:xfrm>
            <a:off x="8008219" y="1662848"/>
            <a:ext cx="3657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Thought Nodes</a:t>
            </a:r>
            <a:r>
              <a:rPr lang="en-US" dirty="0"/>
              <a:t> – Individual reasoning steps that branch out into multiple possibilities.</a:t>
            </a:r>
          </a:p>
          <a:p>
            <a:endParaRPr lang="en-US" dirty="0"/>
          </a:p>
          <a:p>
            <a:r>
              <a:rPr lang="en-US" b="1" dirty="0"/>
              <a:t>2. Branching Structure</a:t>
            </a:r>
            <a:r>
              <a:rPr lang="en-US" dirty="0"/>
              <a:t> – Instead of one linear solution, </a:t>
            </a:r>
            <a:r>
              <a:rPr lang="en-US" dirty="0" err="1"/>
              <a:t>ToT</a:t>
            </a:r>
            <a:r>
              <a:rPr lang="en-US" dirty="0"/>
              <a:t> explores multiple thought paths.</a:t>
            </a:r>
          </a:p>
          <a:p>
            <a:endParaRPr lang="en-US" dirty="0"/>
          </a:p>
          <a:p>
            <a:r>
              <a:rPr lang="en-US" b="1" dirty="0"/>
              <a:t>3. Evaluation &amp; Pruning</a:t>
            </a:r>
            <a:r>
              <a:rPr lang="en-US" dirty="0"/>
              <a:t> – The AI evaluates different branches, discarding weaker paths to refine reasoning.</a:t>
            </a:r>
          </a:p>
          <a:p>
            <a:endParaRPr lang="en-US" dirty="0"/>
          </a:p>
          <a:p>
            <a:r>
              <a:rPr lang="en-US" b="1" dirty="0"/>
              <a:t>4. Recursive Exploration</a:t>
            </a:r>
            <a:r>
              <a:rPr lang="en-US" dirty="0"/>
              <a:t> – AI can backtrack and reconsider previous decisions for better outcomes.</a:t>
            </a:r>
          </a:p>
          <a:p>
            <a:endParaRPr lang="en-US" dirty="0"/>
          </a:p>
        </p:txBody>
      </p:sp>
      <p:pic>
        <p:nvPicPr>
          <p:cNvPr id="6" name="Picture 5" descr="A diagram of a process&#10;&#10;AI-generated content may be incorrect.">
            <a:extLst>
              <a:ext uri="{FF2B5EF4-FFF2-40B4-BE49-F238E27FC236}">
                <a16:creationId xmlns:a16="http://schemas.microsoft.com/office/drawing/2014/main" id="{CCDB9326-B568-1F62-89B4-F46D797A1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21" y="2328140"/>
            <a:ext cx="7772400" cy="325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61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6CB61-825B-4142-FAB3-9C9A6970E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D9ED-CBB2-7C12-4106-00418AFC8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7" y="2763078"/>
            <a:ext cx="7790615" cy="3407051"/>
          </a:xfrm>
        </p:spPr>
        <p:txBody>
          <a:bodyPr/>
          <a:lstStyle/>
          <a:p>
            <a:r>
              <a:rPr lang="en-US" dirty="0">
                <a:effectLst/>
                <a:latin typeface="var(--headings-font-family)"/>
              </a:rPr>
              <a:t>“Prompt Design and Engineering: Introduction and Advanced Methods”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https://arxiv.org/html/2401.14423v4</a:t>
            </a:r>
            <a:endParaRPr lang="en-US" dirty="0"/>
          </a:p>
          <a:p>
            <a:r>
              <a:rPr lang="en-US" dirty="0"/>
              <a:t>“Prompt engineering Guide”</a:t>
            </a:r>
          </a:p>
          <a:p>
            <a:r>
              <a:rPr lang="en-US" dirty="0">
                <a:hlinkClick r:id="rId3"/>
              </a:rPr>
              <a:t>https://www.promptingguide.ai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– Prompt engineering Guide</a:t>
            </a:r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dair</a:t>
            </a:r>
            <a:r>
              <a:rPr lang="en-US" dirty="0">
                <a:hlinkClick r:id="rId4"/>
              </a:rPr>
              <a:t>-ai/</a:t>
            </a:r>
            <a:r>
              <a:rPr lang="en-US" dirty="0" err="1">
                <a:hlinkClick r:id="rId4"/>
              </a:rPr>
              <a:t>Prompt-Engineering-Guide?tab</a:t>
            </a:r>
            <a:r>
              <a:rPr lang="en-US" dirty="0">
                <a:hlinkClick r:id="rId4"/>
              </a:rPr>
              <a:t>=readme-</a:t>
            </a:r>
            <a:r>
              <a:rPr lang="en-US" dirty="0" err="1">
                <a:hlinkClick r:id="rId4"/>
              </a:rPr>
              <a:t>ov</a:t>
            </a:r>
            <a:r>
              <a:rPr lang="en-US" dirty="0">
                <a:hlinkClick r:id="rId4"/>
              </a:rPr>
              <a:t>-file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1941E-1DC7-99EC-C44D-14926EBF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00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E3EE-1350-FD3E-7124-15FFE7FD2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8D2A9-ABE4-8E31-A1DA-F6965A3B5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Scope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44B0A57-36ED-3E5B-E92F-EFD99DC63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 descr="A purple circle with a grey arrow&#10;&#10;AI-generated content may be incorrect.">
            <a:extLst>
              <a:ext uri="{FF2B5EF4-FFF2-40B4-BE49-F238E27FC236}">
                <a16:creationId xmlns:a16="http://schemas.microsoft.com/office/drawing/2014/main" id="{4F6CEEE1-CD31-64B5-9F3A-CB8856DF1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48" y="1868680"/>
            <a:ext cx="7772400" cy="1730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19920B-2F4C-DB1F-0219-D456E938DAFB}"/>
              </a:ext>
            </a:extLst>
          </p:cNvPr>
          <p:cNvSpPr txBox="1"/>
          <p:nvPr/>
        </p:nvSpPr>
        <p:spPr>
          <a:xfrm>
            <a:off x="1907597" y="3169852"/>
            <a:ext cx="70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80B54-B6EA-3B88-0D22-BDB5F69C0815}"/>
              </a:ext>
            </a:extLst>
          </p:cNvPr>
          <p:cNvSpPr txBox="1"/>
          <p:nvPr/>
        </p:nvSpPr>
        <p:spPr>
          <a:xfrm>
            <a:off x="6689020" y="3187995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12" name="Picture 11" descr="A diagram of writing and summarization&#10;&#10;AI-generated content may be incorrect.">
            <a:extLst>
              <a:ext uri="{FF2B5EF4-FFF2-40B4-BE49-F238E27FC236}">
                <a16:creationId xmlns:a16="http://schemas.microsoft.com/office/drawing/2014/main" id="{DB3AFFEC-0924-19A1-8195-8FE07D8D8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54" y="3435945"/>
            <a:ext cx="4514588" cy="3102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86203C-081F-2564-9888-63FBC2463EE6}"/>
              </a:ext>
            </a:extLst>
          </p:cNvPr>
          <p:cNvSpPr txBox="1"/>
          <p:nvPr/>
        </p:nvSpPr>
        <p:spPr>
          <a:xfrm>
            <a:off x="8470135" y="4026799"/>
            <a:ext cx="2002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Encoder? </a:t>
            </a:r>
          </a:p>
          <a:p>
            <a:r>
              <a:rPr lang="en-US" dirty="0"/>
              <a:t>Decoder?</a:t>
            </a:r>
            <a:br>
              <a:rPr lang="en-US" dirty="0"/>
            </a:br>
            <a:r>
              <a:rPr lang="en-US" dirty="0"/>
              <a:t>Encoder-Decoder?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5017CB4-338B-91DE-9D80-CCCDAB2B46C7}"/>
              </a:ext>
            </a:extLst>
          </p:cNvPr>
          <p:cNvCxnSpPr>
            <a:endCxn id="3" idx="1"/>
          </p:cNvCxnSpPr>
          <p:nvPr/>
        </p:nvCxnSpPr>
        <p:spPr>
          <a:xfrm>
            <a:off x="7478829" y="4488464"/>
            <a:ext cx="9913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433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5C836-5CCA-8AE5-79C3-3FC5A6A11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FE7BE-AE32-950D-68AA-86BB5F29B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Generative ai development lifecycle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C854316-8D99-C561-3597-3695F55A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A5D67983-9DDE-F259-00FA-4A7C5B4A5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32" y="2099175"/>
            <a:ext cx="8211954" cy="31672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5ECB76-EDC1-B232-F50B-C5664820C2DD}"/>
              </a:ext>
            </a:extLst>
          </p:cNvPr>
          <p:cNvSpPr/>
          <p:nvPr/>
        </p:nvSpPr>
        <p:spPr>
          <a:xfrm>
            <a:off x="2569945" y="2099175"/>
            <a:ext cx="1761423" cy="3290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8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FF44C-DBF1-CBAD-25B6-01D9FCF2D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2DA8-27A4-9052-6025-7CB25E44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Choose model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261DE41-8F3E-53F8-38ED-FFF46E4A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3DE4D-BA63-10F1-983B-5091A8960F8A}"/>
              </a:ext>
            </a:extLst>
          </p:cNvPr>
          <p:cNvSpPr txBox="1"/>
          <p:nvPr/>
        </p:nvSpPr>
        <p:spPr>
          <a:xfrm>
            <a:off x="895148" y="1565299"/>
            <a:ext cx="4716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Understanding the Purpose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Use Case:</a:t>
            </a:r>
            <a:r>
              <a:rPr lang="en-US" dirty="0"/>
              <a:t> Chatbot, code generation, summarization, reasoning, domain-specific applications.</a:t>
            </a:r>
          </a:p>
          <a:p>
            <a:r>
              <a:rPr lang="en-US" dirty="0"/>
              <a:t>• </a:t>
            </a:r>
            <a:r>
              <a:rPr lang="en-US" b="1" dirty="0"/>
              <a:t>Commercial vs. Research:</a:t>
            </a:r>
            <a:r>
              <a:rPr lang="en-US" dirty="0"/>
              <a:t> Open-source vs. proprietary models.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4F410-9B69-7489-B752-24CF36E4A3CC}"/>
              </a:ext>
            </a:extLst>
          </p:cNvPr>
          <p:cNvSpPr txBox="1"/>
          <p:nvPr/>
        </p:nvSpPr>
        <p:spPr>
          <a:xfrm>
            <a:off x="6458552" y="1565299"/>
            <a:ext cx="38212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Capabilities &amp; Performance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Accuracy &amp; Reasoning:</a:t>
            </a:r>
            <a:r>
              <a:rPr lang="en-US" dirty="0"/>
              <a:t> Compare benchmark scores (MMLU, </a:t>
            </a:r>
            <a:r>
              <a:rPr lang="en-US" dirty="0" err="1"/>
              <a:t>HellaSwag</a:t>
            </a:r>
            <a:r>
              <a:rPr lang="en-US" dirty="0"/>
              <a:t>, GSM8K).</a:t>
            </a:r>
          </a:p>
          <a:p>
            <a:r>
              <a:rPr lang="en-US" dirty="0"/>
              <a:t>• </a:t>
            </a:r>
            <a:r>
              <a:rPr lang="en-US" b="1" dirty="0"/>
              <a:t>Multimodality:</a:t>
            </a:r>
            <a:r>
              <a:rPr lang="en-US" dirty="0"/>
              <a:t> Support for text, images, audio, video.</a:t>
            </a:r>
          </a:p>
          <a:p>
            <a:r>
              <a:rPr lang="en-US" dirty="0"/>
              <a:t>• </a:t>
            </a:r>
            <a:r>
              <a:rPr lang="en-US" b="1" dirty="0"/>
              <a:t>Multilingual Support:</a:t>
            </a:r>
            <a:r>
              <a:rPr lang="en-US" dirty="0"/>
              <a:t> If working with multiple languages.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B50503-2A31-8EF3-E2C6-83D113437080}"/>
              </a:ext>
            </a:extLst>
          </p:cNvPr>
          <p:cNvSpPr txBox="1"/>
          <p:nvPr/>
        </p:nvSpPr>
        <p:spPr>
          <a:xfrm>
            <a:off x="6458552" y="4541691"/>
            <a:ext cx="3975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Compute &amp; Resource Constraints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Model Size:</a:t>
            </a:r>
            <a:r>
              <a:rPr lang="en-US" dirty="0"/>
              <a:t> Small (7B) vs. Large (175B+) models and their trade-offs.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5F34B-7F77-58D9-A9F7-164E9EDEBAEA}"/>
              </a:ext>
            </a:extLst>
          </p:cNvPr>
          <p:cNvSpPr txBox="1"/>
          <p:nvPr/>
        </p:nvSpPr>
        <p:spPr>
          <a:xfrm>
            <a:off x="895148" y="3873623"/>
            <a:ext cx="42639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Cost Considerations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Open-source vs. Proprietary:</a:t>
            </a:r>
            <a:r>
              <a:rPr lang="en-US" dirty="0"/>
              <a:t> Free models (Llama, Mistral, Falcon) vs. paid APIs (GPT-4, Claude, Gemini).</a:t>
            </a:r>
          </a:p>
          <a:p>
            <a:r>
              <a:rPr lang="en-US" dirty="0"/>
              <a:t>• </a:t>
            </a:r>
            <a:r>
              <a:rPr lang="en-US" b="1" dirty="0"/>
              <a:t>Inference Cost:</a:t>
            </a:r>
            <a:r>
              <a:rPr lang="en-US" dirty="0"/>
              <a:t> Running vs. API call costs.</a:t>
            </a:r>
          </a:p>
          <a:p>
            <a:r>
              <a:rPr lang="en-US" dirty="0"/>
              <a:t>• </a:t>
            </a:r>
            <a:r>
              <a:rPr lang="en-US" b="1" dirty="0"/>
              <a:t>Fine-tuning &amp; Hosting Costs:</a:t>
            </a:r>
            <a:r>
              <a:rPr lang="en-US" dirty="0"/>
              <a:t> Training requires significant resources.</a:t>
            </a:r>
          </a:p>
        </p:txBody>
      </p:sp>
    </p:spTree>
    <p:extLst>
      <p:ext uri="{BB962C8B-B14F-4D97-AF65-F5344CB8AC3E}">
        <p14:creationId xmlns:p14="http://schemas.microsoft.com/office/powerpoint/2010/main" val="1601461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043C8-0F57-D336-75D3-FA7C0B5B6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DEA3-6D5D-2498-B046-E438C13E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Choose model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84E339C-090B-3206-B5FC-2A4B167C7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1F1375-82DC-4CAD-1544-71F16BE52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804" y="1862780"/>
            <a:ext cx="7772400" cy="426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6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D8EB1-EF3D-34A0-8A3B-3C0B15CF4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0ED6-3910-A8FB-9D39-D112F476B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Generative ai development lifecycle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310542A-CE22-446F-FA56-BBFE599F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DBB815A0-AA99-1DA5-5489-3681A0AF2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32" y="2099175"/>
            <a:ext cx="8211954" cy="31672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D43131-526B-2F6F-0C90-3904A667D87B}"/>
              </a:ext>
            </a:extLst>
          </p:cNvPr>
          <p:cNvSpPr/>
          <p:nvPr/>
        </p:nvSpPr>
        <p:spPr>
          <a:xfrm>
            <a:off x="4119613" y="2099175"/>
            <a:ext cx="2772075" cy="3290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67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9966D-B972-9DBD-7F2D-D1D8EA86C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40C8-2B9F-7EF1-0767-12DD52CC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Prompt engineering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A8A22ED-89B3-2367-4302-D09CFD041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BCA2BD44-B732-CEFC-C0FE-747F45150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32" y="2099175"/>
            <a:ext cx="8211954" cy="31672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4521AA-7B60-AB9C-30B2-EDAC33D6B71A}"/>
              </a:ext>
            </a:extLst>
          </p:cNvPr>
          <p:cNvSpPr/>
          <p:nvPr/>
        </p:nvSpPr>
        <p:spPr>
          <a:xfrm>
            <a:off x="4052236" y="2367815"/>
            <a:ext cx="1568918" cy="1135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77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083C2-0F3D-EA37-501C-12B29C679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C5F53-9229-9734-F862-DF9005200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48" y="-680290"/>
            <a:ext cx="9211378" cy="21211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Prompt engineering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6C670C0-7266-785F-BC7A-CF5ED329E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EC4CB7-1A8E-2B76-1355-55AC60D04E85}"/>
              </a:ext>
            </a:extLst>
          </p:cNvPr>
          <p:cNvSpPr txBox="1"/>
          <p:nvPr/>
        </p:nvSpPr>
        <p:spPr>
          <a:xfrm>
            <a:off x="895148" y="1905802"/>
            <a:ext cx="74018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prompt</a:t>
            </a:r>
            <a:r>
              <a:rPr lang="en-US" dirty="0"/>
              <a:t> in </a:t>
            </a:r>
            <a:r>
              <a:rPr lang="en-US" dirty="0" err="1"/>
              <a:t>GenAI</a:t>
            </a:r>
            <a:r>
              <a:rPr lang="en-US" dirty="0"/>
              <a:t> models is the textual input users provide to steer the model’s response. </a:t>
            </a:r>
          </a:p>
          <a:p>
            <a:endParaRPr lang="en-US" dirty="0"/>
          </a:p>
          <a:p>
            <a:r>
              <a:rPr lang="en-US" dirty="0"/>
              <a:t>It can range from basic questions to detailed instructions or elaborate descriptions. </a:t>
            </a:r>
          </a:p>
          <a:p>
            <a:endParaRPr lang="en-US" dirty="0"/>
          </a:p>
          <a:p>
            <a:r>
              <a:rPr lang="en-US" dirty="0"/>
              <a:t>In image generation models like DALL·E 3, prompts are typically rich in detail, whereas in LLMs like GPT-4 or Gemini, they can span from straightforward queries to intricate problem-solving tasks.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D6A77-D005-61A2-3480-EE542890AF52}"/>
              </a:ext>
            </a:extLst>
          </p:cNvPr>
          <p:cNvSpPr txBox="1"/>
          <p:nvPr/>
        </p:nvSpPr>
        <p:spPr>
          <a:xfrm>
            <a:off x="895148" y="4672520"/>
            <a:ext cx="65548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Prompts typically include </a:t>
            </a:r>
            <a:r>
              <a:rPr lang="en-US" b="1" dirty="0"/>
              <a:t>instructions</a:t>
            </a:r>
            <a:r>
              <a:rPr lang="en-US" dirty="0"/>
              <a:t>, </a:t>
            </a:r>
            <a:r>
              <a:rPr lang="en-US" b="1" dirty="0"/>
              <a:t>questions</a:t>
            </a:r>
            <a:r>
              <a:rPr lang="en-US" dirty="0"/>
              <a:t>, </a:t>
            </a:r>
            <a:r>
              <a:rPr lang="en-US" b="1" dirty="0"/>
              <a:t>input data</a:t>
            </a:r>
            <a:r>
              <a:rPr lang="en-US" dirty="0"/>
              <a:t>, and </a:t>
            </a:r>
            <a:r>
              <a:rPr lang="en-US" b="1" dirty="0"/>
              <a:t>examples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However, to obtain a desired response from an AI model, a prompt must at least contain </a:t>
            </a:r>
            <a:r>
              <a:rPr lang="en-US" b="1" dirty="0"/>
              <a:t>instructions</a:t>
            </a:r>
            <a:r>
              <a:rPr lang="en-US" dirty="0"/>
              <a:t> or a </a:t>
            </a:r>
            <a:r>
              <a:rPr lang="en-US" b="1" dirty="0"/>
              <a:t>question</a:t>
            </a:r>
            <a:r>
              <a:rPr lang="en-US" dirty="0"/>
              <a:t>, while other elements are optional.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5E89AF-447A-3A48-921F-3690F3DD0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8521" y="1801116"/>
            <a:ext cx="2296009" cy="428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175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179FDCFDA3AA489801A224B51549C4" ma:contentTypeVersion="4" ma:contentTypeDescription="Create a new document." ma:contentTypeScope="" ma:versionID="a29ae2056159c8ddbd6bc3ee0922286b">
  <xsd:schema xmlns:xsd="http://www.w3.org/2001/XMLSchema" xmlns:xs="http://www.w3.org/2001/XMLSchema" xmlns:p="http://schemas.microsoft.com/office/2006/metadata/properties" xmlns:ns2="473c0446-82f2-45af-a005-04530fddabcc" targetNamespace="http://schemas.microsoft.com/office/2006/metadata/properties" ma:root="true" ma:fieldsID="39b990bf1d5e1f4fa4415c645e930dee" ns2:_="">
    <xsd:import namespace="473c0446-82f2-45af-a005-04530fddab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3c0446-82f2-45af-a005-04530fddab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fcc9d9b4-5a6e-40e5-9022-cfc930feae0c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23f837f-d33b-4977-a8ae-4d3fe71419e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4C868B9-C0A3-444B-A40C-06CF36AD0E6C}"/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8573</TotalTime>
  <Words>939</Words>
  <Application>Microsoft Macintosh PowerPoint</Application>
  <PresentationFormat>Widescreen</PresentationFormat>
  <Paragraphs>162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Tenorite</vt:lpstr>
      <vt:lpstr>ui-sans-serif</vt:lpstr>
      <vt:lpstr>var(--headings-font-family)</vt:lpstr>
      <vt:lpstr>Custom</vt:lpstr>
      <vt:lpstr>C4: Prompt Engineering</vt:lpstr>
      <vt:lpstr>Generative ai development lifecycle</vt:lpstr>
      <vt:lpstr>Scope</vt:lpstr>
      <vt:lpstr>Generative ai development lifecycle</vt:lpstr>
      <vt:lpstr>Choose model</vt:lpstr>
      <vt:lpstr>Choose model</vt:lpstr>
      <vt:lpstr>Generative ai development lifecycle</vt:lpstr>
      <vt:lpstr>Prompt engineering</vt:lpstr>
      <vt:lpstr>Prompt engineering</vt:lpstr>
      <vt:lpstr>Prompt engineering</vt:lpstr>
      <vt:lpstr>Prompt engineering</vt:lpstr>
      <vt:lpstr>Prompt engineering</vt:lpstr>
      <vt:lpstr>Prompt engineering</vt:lpstr>
      <vt:lpstr>Prompt engineering</vt:lpstr>
      <vt:lpstr>Prompt engineering</vt:lpstr>
      <vt:lpstr>Prompt engineering</vt:lpstr>
      <vt:lpstr>Prompt engineering</vt:lpstr>
      <vt:lpstr>Prompt engineering</vt:lpstr>
      <vt:lpstr>Prompt engineering</vt:lpstr>
      <vt:lpstr>Prompt engineering</vt:lpstr>
      <vt:lpstr>Prompt engineering</vt:lpstr>
      <vt:lpstr>Prompt engineering</vt:lpstr>
      <vt:lpstr>Prompt engineering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Bogdan Mursa</cp:lastModifiedBy>
  <cp:revision>315</cp:revision>
  <dcterms:created xsi:type="dcterms:W3CDTF">2024-02-14T19:04:18Z</dcterms:created>
  <dcterms:modified xsi:type="dcterms:W3CDTF">2025-03-19T07:03:33Z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0x0101009C179FDCFDA3AA489801A224B51549C4</vt:lpwstr>
  </property>
  <property fmtid="{D5CDD505-2E9C-101B-9397-08002B2CF9AE}" pid="3" name="MediaServiceImageTags">
    <vt:lpwstr/>
  </property>
</Properties>
</file>